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7" r:id="rId4"/>
    <p:sldId id="265" r:id="rId5"/>
    <p:sldId id="258" r:id="rId6"/>
    <p:sldId id="266" r:id="rId7"/>
    <p:sldId id="259" r:id="rId8"/>
    <p:sldId id="260" r:id="rId9"/>
    <p:sldId id="267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[Project-3(Bare International Analysis).xlsx]Sheet1!PivotTable1</c:name>
    <c:fmtId val="1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9926750046932391"/>
          <c:y val="0.13514949956578903"/>
          <c:w val="0.4663494745343067"/>
          <c:h val="0.7933832554664492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Sheet1!$A$4:$A$8</c:f>
              <c:strCache>
                <c:ptCount val="4"/>
                <c:pt idx="0">
                  <c:v>Average Performer</c:v>
                </c:pt>
                <c:pt idx="1">
                  <c:v>Bottom Performer</c:v>
                </c:pt>
                <c:pt idx="2">
                  <c:v>High Performer</c:v>
                </c:pt>
                <c:pt idx="3">
                  <c:v>Low Performer</c:v>
                </c:pt>
              </c:strCache>
            </c:strRef>
          </c:cat>
          <c:val>
            <c:numRef>
              <c:f>Sheet1!$B$4:$B$8</c:f>
              <c:numCache>
                <c:formatCode>General</c:formatCode>
                <c:ptCount val="4"/>
                <c:pt idx="0">
                  <c:v>79.962962962962962</c:v>
                </c:pt>
                <c:pt idx="1">
                  <c:v>35.625</c:v>
                </c:pt>
                <c:pt idx="2">
                  <c:v>94</c:v>
                </c:pt>
                <c:pt idx="3">
                  <c:v>62.1875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5-4BF6-AF0F-F76652FE5B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61260192"/>
        <c:axId val="561260552"/>
      </c:barChart>
      <c:catAx>
        <c:axId val="561260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260552"/>
        <c:crosses val="autoZero"/>
        <c:auto val="1"/>
        <c:lblAlgn val="ctr"/>
        <c:lblOffset val="100"/>
        <c:noMultiLvlLbl val="0"/>
      </c:catAx>
      <c:valAx>
        <c:axId val="561260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26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[Project-3(Bare International Analysis).xlsx]Sheet3!PivotTable2</c:name>
    <c:fmtId val="1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54-4DB8-A0F0-80A5C4B7858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154-4DB8-A0F0-80A5C4B7858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54-4DB8-A0F0-80A5C4B7858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54-4DB8-A0F0-80A5C4B7858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Sheet3!$A$4:$A$8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Sheet3!$B$4:$B$8</c:f>
              <c:numCache>
                <c:formatCode>General</c:formatCode>
                <c:ptCount val="4"/>
                <c:pt idx="0">
                  <c:v>71.571428571428569</c:v>
                </c:pt>
                <c:pt idx="1">
                  <c:v>76.736842105263165</c:v>
                </c:pt>
                <c:pt idx="2">
                  <c:v>66.611111111111114</c:v>
                </c:pt>
                <c:pt idx="3">
                  <c:v>71.82352941176471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154-4DB8-A0F0-80A5C4B7858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[Project-3(Bare International Analysis).xlsx]Sheet4!PivotTable3</c:name>
    <c:fmtId val="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Sheet4!$B$3:$B$4</c:f>
              <c:strCache>
                <c:ptCount val="1"/>
                <c:pt idx="0">
                  <c:v>Bottom Performer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40F-4E50-80A3-00603A98AFA9}"/>
              </c:ext>
            </c:extLst>
          </c:dPt>
          <c:dPt>
            <c:idx val="1"/>
            <c:bubble3D val="0"/>
            <c:explosion val="13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40F-4E50-80A3-00603A98A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40F-4E50-80A3-00603A98A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40F-4E50-80A3-00603A98AFA9}"/>
              </c:ext>
            </c:extLst>
          </c:dPt>
          <c:cat>
            <c:strRef>
              <c:f>Sheet4!$A$5:$A$9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Sheet4!$B$5:$B$9</c:f>
              <c:numCache>
                <c:formatCode>General</c:formatCode>
                <c:ptCount val="4"/>
                <c:pt idx="0">
                  <c:v>7</c:v>
                </c:pt>
                <c:pt idx="1">
                  <c:v>19</c:v>
                </c:pt>
                <c:pt idx="2">
                  <c:v>18</c:v>
                </c:pt>
                <c:pt idx="3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40F-4E50-80A3-00603A98A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684149059362146"/>
          <c:y val="0.17168067703691675"/>
          <c:w val="0.12391647831213286"/>
          <c:h val="0.722143689365977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[Project-3(Bare International Analysis).xlsx]Sheet5!PivotTable4</c:name>
    <c:fmtId val="4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Sheet5!$A$4:$A$8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Sheet5!$B$4:$B$8</c:f>
              <c:numCache>
                <c:formatCode>General</c:formatCode>
                <c:ptCount val="4"/>
                <c:pt idx="0">
                  <c:v>71.571428571428569</c:v>
                </c:pt>
                <c:pt idx="1">
                  <c:v>76.736842105263165</c:v>
                </c:pt>
                <c:pt idx="2">
                  <c:v>66.611111111111114</c:v>
                </c:pt>
                <c:pt idx="3">
                  <c:v>71.82352941176471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A5-4317-B15A-C1B6AE5A21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3321864"/>
        <c:axId val="563323664"/>
      </c:barChart>
      <c:catAx>
        <c:axId val="563321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323664"/>
        <c:crosses val="autoZero"/>
        <c:auto val="1"/>
        <c:lblAlgn val="ctr"/>
        <c:lblOffset val="100"/>
        <c:noMultiLvlLbl val="0"/>
      </c:catAx>
      <c:valAx>
        <c:axId val="56332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321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Sheet2!$M$1</c:f>
              <c:strCache>
                <c:ptCount val="1"/>
                <c:pt idx="0">
                  <c:v>Evaluation_Score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Sheet2!$M$2:$M$62</c:f>
              <c:numCache>
                <c:formatCode>General</c:formatCode>
                <c:ptCount val="61"/>
                <c:pt idx="0">
                  <c:v>58</c:v>
                </c:pt>
                <c:pt idx="1">
                  <c:v>86</c:v>
                </c:pt>
                <c:pt idx="2">
                  <c:v>72</c:v>
                </c:pt>
                <c:pt idx="3">
                  <c:v>84</c:v>
                </c:pt>
                <c:pt idx="4">
                  <c:v>84</c:v>
                </c:pt>
                <c:pt idx="5">
                  <c:v>90</c:v>
                </c:pt>
                <c:pt idx="6">
                  <c:v>36</c:v>
                </c:pt>
                <c:pt idx="7">
                  <c:v>34</c:v>
                </c:pt>
                <c:pt idx="8">
                  <c:v>74</c:v>
                </c:pt>
                <c:pt idx="9">
                  <c:v>74</c:v>
                </c:pt>
                <c:pt idx="10">
                  <c:v>86</c:v>
                </c:pt>
                <c:pt idx="11">
                  <c:v>70</c:v>
                </c:pt>
                <c:pt idx="12">
                  <c:v>84</c:v>
                </c:pt>
                <c:pt idx="13">
                  <c:v>78</c:v>
                </c:pt>
                <c:pt idx="14">
                  <c:v>61</c:v>
                </c:pt>
                <c:pt idx="15">
                  <c:v>78</c:v>
                </c:pt>
                <c:pt idx="16">
                  <c:v>89</c:v>
                </c:pt>
                <c:pt idx="17">
                  <c:v>65</c:v>
                </c:pt>
                <c:pt idx="18">
                  <c:v>76</c:v>
                </c:pt>
                <c:pt idx="19">
                  <c:v>82</c:v>
                </c:pt>
                <c:pt idx="20">
                  <c:v>88</c:v>
                </c:pt>
                <c:pt idx="21">
                  <c:v>71</c:v>
                </c:pt>
                <c:pt idx="22">
                  <c:v>67</c:v>
                </c:pt>
                <c:pt idx="23">
                  <c:v>60</c:v>
                </c:pt>
                <c:pt idx="24">
                  <c:v>81</c:v>
                </c:pt>
                <c:pt idx="25">
                  <c:v>78</c:v>
                </c:pt>
                <c:pt idx="26">
                  <c:v>92</c:v>
                </c:pt>
                <c:pt idx="27">
                  <c:v>59</c:v>
                </c:pt>
                <c:pt idx="28">
                  <c:v>33</c:v>
                </c:pt>
                <c:pt idx="29">
                  <c:v>64</c:v>
                </c:pt>
                <c:pt idx="30">
                  <c:v>69</c:v>
                </c:pt>
                <c:pt idx="31">
                  <c:v>83</c:v>
                </c:pt>
                <c:pt idx="32">
                  <c:v>94</c:v>
                </c:pt>
                <c:pt idx="33">
                  <c:v>80</c:v>
                </c:pt>
                <c:pt idx="34">
                  <c:v>82</c:v>
                </c:pt>
                <c:pt idx="35">
                  <c:v>84</c:v>
                </c:pt>
                <c:pt idx="36">
                  <c:v>73</c:v>
                </c:pt>
                <c:pt idx="37">
                  <c:v>39</c:v>
                </c:pt>
                <c:pt idx="38">
                  <c:v>71</c:v>
                </c:pt>
                <c:pt idx="39">
                  <c:v>100</c:v>
                </c:pt>
                <c:pt idx="40">
                  <c:v>94</c:v>
                </c:pt>
                <c:pt idx="41">
                  <c:v>52</c:v>
                </c:pt>
                <c:pt idx="42">
                  <c:v>62</c:v>
                </c:pt>
                <c:pt idx="43">
                  <c:v>94</c:v>
                </c:pt>
                <c:pt idx="44">
                  <c:v>86</c:v>
                </c:pt>
                <c:pt idx="45">
                  <c:v>94</c:v>
                </c:pt>
                <c:pt idx="46">
                  <c:v>41</c:v>
                </c:pt>
                <c:pt idx="47">
                  <c:v>69</c:v>
                </c:pt>
                <c:pt idx="48">
                  <c:v>69</c:v>
                </c:pt>
                <c:pt idx="49">
                  <c:v>61</c:v>
                </c:pt>
                <c:pt idx="50">
                  <c:v>92</c:v>
                </c:pt>
                <c:pt idx="51">
                  <c:v>96</c:v>
                </c:pt>
                <c:pt idx="52">
                  <c:v>34</c:v>
                </c:pt>
                <c:pt idx="53">
                  <c:v>53</c:v>
                </c:pt>
                <c:pt idx="54">
                  <c:v>94</c:v>
                </c:pt>
                <c:pt idx="55">
                  <c:v>61</c:v>
                </c:pt>
                <c:pt idx="56">
                  <c:v>88</c:v>
                </c:pt>
                <c:pt idx="57">
                  <c:v>77</c:v>
                </c:pt>
                <c:pt idx="58">
                  <c:v>33</c:v>
                </c:pt>
                <c:pt idx="59">
                  <c:v>35</c:v>
                </c:pt>
                <c:pt idx="6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C9-4393-9ED0-53673343CBB1}"/>
            </c:ext>
          </c:extLst>
        </c:ser>
        <c:ser>
          <c:idx val="1"/>
          <c:order val="1"/>
          <c:tx>
            <c:strRef>
              <c:f>Sheet2!$N$1</c:f>
              <c:strCache>
                <c:ptCount val="1"/>
                <c:pt idx="0">
                  <c:v>Evaluation_Date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Sheet2!$N$2:$N$62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C9-4393-9ED0-53673343CB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4814888"/>
        <c:axId val="874813088"/>
      </c:barChart>
      <c:catAx>
        <c:axId val="874814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813088"/>
        <c:crosses val="autoZero"/>
        <c:auto val="1"/>
        <c:lblAlgn val="ctr"/>
        <c:lblOffset val="100"/>
        <c:noMultiLvlLbl val="0"/>
      </c:catAx>
      <c:valAx>
        <c:axId val="87481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814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[Project-3(Bare International Analysis).xlsx]Sheet7!PivotTable14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Sheet7!$B$3:$B$5</c:f>
              <c:strCache>
                <c:ptCount val="1"/>
                <c:pt idx="0">
                  <c:v>78 - 33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Sheet7!$B$6:$B$7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7-42F0-A52F-F8B904A87E54}"/>
            </c:ext>
          </c:extLst>
        </c:ser>
        <c:ser>
          <c:idx val="1"/>
          <c:order val="1"/>
          <c:tx>
            <c:strRef>
              <c:f>Sheet7!$C$3:$C$5</c:f>
              <c:strCache>
                <c:ptCount val="1"/>
                <c:pt idx="0">
                  <c:v>78 - 56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Sheet7!$C$6:$C$7</c:f>
              <c:numCache>
                <c:formatCode>General</c:formatCode>
                <c:ptCount val="1"/>
                <c:pt idx="0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B7-42F0-A52F-F8B904A87E54}"/>
            </c:ext>
          </c:extLst>
        </c:ser>
        <c:ser>
          <c:idx val="2"/>
          <c:order val="2"/>
          <c:tx>
            <c:strRef>
              <c:f>Sheet7!$D$3:$D$5</c:f>
              <c:strCache>
                <c:ptCount val="1"/>
                <c:pt idx="0">
                  <c:v>78 - 60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Sheet7!$D$6:$D$7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B7-42F0-A52F-F8B904A87E54}"/>
            </c:ext>
          </c:extLst>
        </c:ser>
        <c:ser>
          <c:idx val="3"/>
          <c:order val="3"/>
          <c:tx>
            <c:strRef>
              <c:f>Sheet7!$E$3:$E$5</c:f>
              <c:strCache>
                <c:ptCount val="1"/>
                <c:pt idx="0">
                  <c:v>78 - 67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Sheet7!$E$6:$E$7</c:f>
              <c:numCache>
                <c:formatCode>General</c:formatCode>
                <c:ptCount val="1"/>
                <c:pt idx="0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B7-42F0-A52F-F8B904A87E54}"/>
            </c:ext>
          </c:extLst>
        </c:ser>
        <c:ser>
          <c:idx val="4"/>
          <c:order val="4"/>
          <c:tx>
            <c:strRef>
              <c:f>Sheet7!$F$3:$F$5</c:f>
              <c:strCache>
                <c:ptCount val="1"/>
                <c:pt idx="0">
                  <c:v>78 - 78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Sheet7!$F$6:$F$7</c:f>
              <c:numCache>
                <c:formatCode>General</c:formatCode>
                <c:ptCount val="1"/>
                <c:pt idx="0">
                  <c:v>50.5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B7-42F0-A52F-F8B904A87E54}"/>
            </c:ext>
          </c:extLst>
        </c:ser>
        <c:ser>
          <c:idx val="5"/>
          <c:order val="5"/>
          <c:tx>
            <c:strRef>
              <c:f>Sheet7!$G$3:$G$5</c:f>
              <c:strCache>
                <c:ptCount val="1"/>
                <c:pt idx="0">
                  <c:v>78 - 80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Sheet7!$G$6:$G$7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8B7-42F0-A52F-F8B904A87E54}"/>
            </c:ext>
          </c:extLst>
        </c:ser>
        <c:ser>
          <c:idx val="6"/>
          <c:order val="6"/>
          <c:tx>
            <c:strRef>
              <c:f>Sheet7!$H$3:$H$5</c:f>
              <c:strCache>
                <c:ptCount val="1"/>
                <c:pt idx="0">
                  <c:v>78 - 89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Sheet7!$H$6:$H$7</c:f>
              <c:numCache>
                <c:formatCode>General</c:formatCode>
                <c:ptCount val="1"/>
                <c:pt idx="0">
                  <c:v>75.666666666666671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B7-42F0-A52F-F8B904A87E54}"/>
            </c:ext>
          </c:extLst>
        </c:ser>
        <c:ser>
          <c:idx val="7"/>
          <c:order val="7"/>
          <c:tx>
            <c:strRef>
              <c:f>Sheet7!$I$3:$I$5</c:f>
              <c:strCache>
                <c:ptCount val="1"/>
                <c:pt idx="0">
                  <c:v>78 - 90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Sheet7!$I$6:$I$7</c:f>
              <c:numCache>
                <c:formatCode>General</c:formatCode>
                <c:ptCount val="1"/>
                <c:pt idx="0">
                  <c:v>61.333333333333336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8B7-42F0-A52F-F8B904A87E54}"/>
            </c:ext>
          </c:extLst>
        </c:ser>
        <c:ser>
          <c:idx val="8"/>
          <c:order val="8"/>
          <c:tx>
            <c:strRef>
              <c:f>Sheet7!$J$3:$J$5</c:f>
              <c:strCache>
                <c:ptCount val="1"/>
                <c:pt idx="0">
                  <c:v>78 - 100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Sheet7!$J$6:$J$7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8B7-42F0-A52F-F8B904A87E54}"/>
            </c:ext>
          </c:extLst>
        </c:ser>
        <c:ser>
          <c:idx val="9"/>
          <c:order val="9"/>
          <c:tx>
            <c:strRef>
              <c:f>Sheet7!$K$3:$K$5</c:f>
              <c:strCache>
                <c:ptCount val="1"/>
                <c:pt idx="0">
                  <c:v>89 - 67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Sheet7!$K$6:$K$7</c:f>
              <c:numCache>
                <c:formatCode>General</c:formatCode>
                <c:ptCount val="1"/>
                <c:pt idx="0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8B7-42F0-A52F-F8B904A87E54}"/>
            </c:ext>
          </c:extLst>
        </c:ser>
        <c:ser>
          <c:idx val="10"/>
          <c:order val="10"/>
          <c:tx>
            <c:strRef>
              <c:f>Sheet7!$L$3:$L$5</c:f>
              <c:strCache>
                <c:ptCount val="1"/>
                <c:pt idx="0">
                  <c:v>89 - 70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Sheet7!$L$6:$L$7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8B7-42F0-A52F-F8B904A87E54}"/>
            </c:ext>
          </c:extLst>
        </c:ser>
        <c:ser>
          <c:idx val="11"/>
          <c:order val="11"/>
          <c:tx>
            <c:strRef>
              <c:f>Sheet7!$M$3:$M$5</c:f>
              <c:strCache>
                <c:ptCount val="1"/>
                <c:pt idx="0">
                  <c:v>89 - 78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Sheet7!$M$6:$M$7</c:f>
              <c:numCache>
                <c:formatCode>General</c:formatCode>
                <c:ptCount val="1"/>
                <c:pt idx="0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8B7-42F0-A52F-F8B904A87E54}"/>
            </c:ext>
          </c:extLst>
        </c:ser>
        <c:ser>
          <c:idx val="12"/>
          <c:order val="12"/>
          <c:tx>
            <c:strRef>
              <c:f>Sheet7!$N$3:$N$5</c:f>
              <c:strCache>
                <c:ptCount val="1"/>
                <c:pt idx="0">
                  <c:v>89 - 80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Sheet7!$N$6:$N$7</c:f>
              <c:numCache>
                <c:formatCode>General</c:formatCode>
                <c:ptCount val="1"/>
                <c:pt idx="0">
                  <c:v>77.333333333333329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8B7-42F0-A52F-F8B904A87E54}"/>
            </c:ext>
          </c:extLst>
        </c:ser>
        <c:ser>
          <c:idx val="13"/>
          <c:order val="13"/>
          <c:tx>
            <c:strRef>
              <c:f>Sheet7!$O$3:$O$5</c:f>
              <c:strCache>
                <c:ptCount val="1"/>
                <c:pt idx="0">
                  <c:v>89 - 89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Sheet7!$O$6:$O$7</c:f>
              <c:numCache>
                <c:formatCode>General</c:formatCode>
                <c:ptCount val="1"/>
                <c:pt idx="0">
                  <c:v>76.166666666666671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8B7-42F0-A52F-F8B904A87E54}"/>
            </c:ext>
          </c:extLst>
        </c:ser>
        <c:ser>
          <c:idx val="14"/>
          <c:order val="14"/>
          <c:tx>
            <c:strRef>
              <c:f>Sheet7!$P$3:$P$5</c:f>
              <c:strCache>
                <c:ptCount val="1"/>
                <c:pt idx="0">
                  <c:v>89 - 90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Sheet7!$P$6:$P$7</c:f>
              <c:numCache>
                <c:formatCode>General</c:formatCode>
                <c:ptCount val="1"/>
                <c:pt idx="0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8B7-42F0-A52F-F8B904A87E54}"/>
            </c:ext>
          </c:extLst>
        </c:ser>
        <c:ser>
          <c:idx val="15"/>
          <c:order val="15"/>
          <c:tx>
            <c:strRef>
              <c:f>Sheet7!$Q$3:$Q$5</c:f>
              <c:strCache>
                <c:ptCount val="1"/>
                <c:pt idx="0">
                  <c:v>89 - 100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Sheet7!$Q$6:$Q$7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8B7-42F0-A52F-F8B904A87E54}"/>
            </c:ext>
          </c:extLst>
        </c:ser>
        <c:ser>
          <c:idx val="16"/>
          <c:order val="16"/>
          <c:tx>
            <c:strRef>
              <c:f>Sheet7!$R$3:$R$5</c:f>
              <c:strCache>
                <c:ptCount val="1"/>
                <c:pt idx="0">
                  <c:v>100 - 33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Sheet7!$R$6:$R$7</c:f>
              <c:numCache>
                <c:formatCode>General</c:formatCode>
                <c:ptCount val="1"/>
                <c:pt idx="0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08B7-42F0-A52F-F8B904A87E54}"/>
            </c:ext>
          </c:extLst>
        </c:ser>
        <c:ser>
          <c:idx val="17"/>
          <c:order val="17"/>
          <c:tx>
            <c:strRef>
              <c:f>Sheet7!$S$3:$S$5</c:f>
              <c:strCache>
                <c:ptCount val="1"/>
                <c:pt idx="0">
                  <c:v>100 - 56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Sheet7!$S$6:$S$7</c:f>
              <c:numCache>
                <c:formatCode>General</c:formatCode>
                <c:ptCount val="1"/>
                <c:pt idx="0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08B7-42F0-A52F-F8B904A87E54}"/>
            </c:ext>
          </c:extLst>
        </c:ser>
        <c:ser>
          <c:idx val="18"/>
          <c:order val="18"/>
          <c:tx>
            <c:strRef>
              <c:f>Sheet7!$T$3:$T$5</c:f>
              <c:strCache>
                <c:ptCount val="1"/>
                <c:pt idx="0">
                  <c:v>100 - 67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Sheet7!$T$6:$T$7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8B7-42F0-A52F-F8B904A87E54}"/>
            </c:ext>
          </c:extLst>
        </c:ser>
        <c:ser>
          <c:idx val="19"/>
          <c:order val="19"/>
          <c:tx>
            <c:strRef>
              <c:f>Sheet7!$U$3:$U$5</c:f>
              <c:strCache>
                <c:ptCount val="1"/>
                <c:pt idx="0">
                  <c:v>100 - 70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Sheet7!$U$6:$U$7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8B7-42F0-A52F-F8B904A87E54}"/>
            </c:ext>
          </c:extLst>
        </c:ser>
        <c:ser>
          <c:idx val="20"/>
          <c:order val="20"/>
          <c:tx>
            <c:strRef>
              <c:f>Sheet7!$V$3:$V$5</c:f>
              <c:strCache>
                <c:ptCount val="1"/>
                <c:pt idx="0">
                  <c:v>100 - 78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Sheet7!$V$6:$V$7</c:f>
              <c:numCache>
                <c:formatCode>General</c:formatCode>
                <c:ptCount val="1"/>
                <c:pt idx="0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8B7-42F0-A52F-F8B904A87E54}"/>
            </c:ext>
          </c:extLst>
        </c:ser>
        <c:ser>
          <c:idx val="21"/>
          <c:order val="21"/>
          <c:tx>
            <c:strRef>
              <c:f>Sheet7!$W$3:$W$5</c:f>
              <c:strCache>
                <c:ptCount val="1"/>
                <c:pt idx="0">
                  <c:v>100 - 80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Sheet7!$W$6:$W$7</c:f>
              <c:numCache>
                <c:formatCode>General</c:formatCode>
                <c:ptCount val="1"/>
                <c:pt idx="0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08B7-42F0-A52F-F8B904A87E54}"/>
            </c:ext>
          </c:extLst>
        </c:ser>
        <c:ser>
          <c:idx val="22"/>
          <c:order val="22"/>
          <c:tx>
            <c:strRef>
              <c:f>Sheet7!$X$3:$X$5</c:f>
              <c:strCache>
                <c:ptCount val="1"/>
                <c:pt idx="0">
                  <c:v>100 - 89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Sheet7!$X$6:$X$7</c:f>
              <c:numCache>
                <c:formatCode>General</c:formatCode>
                <c:ptCount val="1"/>
                <c:pt idx="0">
                  <c:v>85.5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08B7-42F0-A52F-F8B904A87E54}"/>
            </c:ext>
          </c:extLst>
        </c:ser>
        <c:ser>
          <c:idx val="23"/>
          <c:order val="23"/>
          <c:tx>
            <c:strRef>
              <c:f>Sheet7!$Y$3:$Y$5</c:f>
              <c:strCache>
                <c:ptCount val="1"/>
                <c:pt idx="0">
                  <c:v>100 - 100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Sheet7!$A$6:$A$7</c:f>
              <c:strCache>
                <c:ptCount val="1"/>
                <c:pt idx="0">
                  <c:v>High Performer</c:v>
                </c:pt>
              </c:strCache>
            </c:strRef>
          </c:cat>
          <c:val>
            <c:numRef>
              <c:f>Sheet7!$Y$6:$Y$7</c:f>
              <c:numCache>
                <c:formatCode>General</c:formatCode>
                <c:ptCount val="1"/>
                <c:pt idx="0">
                  <c:v>90.4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08B7-42F0-A52F-F8B904A87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9413776"/>
        <c:axId val="561862872"/>
      </c:barChart>
      <c:catAx>
        <c:axId val="559413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862872"/>
        <c:crosses val="autoZero"/>
        <c:auto val="1"/>
        <c:lblAlgn val="ctr"/>
        <c:lblOffset val="100"/>
        <c:noMultiLvlLbl val="0"/>
      </c:catAx>
      <c:valAx>
        <c:axId val="561862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413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5A03A-B6E5-4F1B-BBAF-8E92EA460CB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EE660-3F0E-4CDB-88F2-7215CA95C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4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EE660-3F0E-4CDB-88F2-7215CA95C0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0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EA17-F0BB-2D60-4D26-578212D68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2E58D-437A-04F8-5D1E-5641BC8A3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BD482-C4E6-849C-58EB-52F16523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22BB8-D807-9D86-8D31-F8156311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37078-3095-DE97-7CF2-7D88D7891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7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9913D-2D73-5E0B-06BB-D9060FF7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1DDEE-BEF6-5B98-B5D5-50E7ABDA4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2B8CC-12E8-133C-8FE5-F6B9A198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BFD20-7AB6-E4A7-8D18-358B7EC4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F076B-3289-4F64-0049-8F8809DB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38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85F81F-F5CE-6B55-7CDB-C70204F59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0379A-59B7-A785-5A03-4DB6BA343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88C2-E446-4691-5132-6596B00D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CBC36-34CA-92A5-4EC4-8C7EB088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FB1F3-7E4D-1C46-9279-0EF66766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2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0859-E6AE-5E39-E2CA-6BB28490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211B-1817-EC59-8DB5-A622CA5BE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9BFA1-5570-A7F1-B4B6-9E0552E7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CB632-B1CC-ED3A-DA7C-3D984A81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83D8D-AEEF-82D7-3449-B66D7729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DC1B-BE6E-7372-C1D3-39B97561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23E51-15AD-50C7-D3D5-7F5006150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3C41-8E87-6F1C-26CC-A42374FC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A3DAB-228D-EF28-2ACF-A665055B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4CE6A-0CB2-38D4-4858-D2FBE691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2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4792-6F90-22EA-121B-13BFFCB2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7A4A-3305-829D-F2DB-4B506FC27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1AE7D-CAA6-8271-33B0-846A2C5D1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80E8A-D8C9-78D4-26EC-750D16AB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1134F-963B-C72F-0BC2-75EAAFCC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5B8EB-EB43-5D20-894D-20A9B824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9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AC0B-13CB-A15B-DC1D-5A75D73B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3CAA6-69F1-8662-F6FB-D490E2519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DE0C5-6D40-9EF2-1EEF-095C5B6B1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9525-69BC-7DF0-CFB8-4A4CA3C39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07BEF-CEA6-617A-6BEA-9048F21B6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599C9D-EA77-B677-A493-E5D6018F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F1DFF6-6842-95B6-03E0-4CEA69D7A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97B23D-3F23-DF67-012A-3C032B5E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4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B1B1-85C8-58DC-21D7-C17D2C43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487D1F-2E7C-745B-C560-B87AEF0E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4F8D9-0F61-E87B-4627-4CC9FFE8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B1DA2-F3E4-8B1D-CA70-BFA710405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1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1AB9A-E3B4-ED62-BED2-3A0AC9AA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BF8BC-0317-935A-5C08-0D575E7B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5A4EC-5853-4084-6BB0-5E89DD58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7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6AFD-C0C3-F6B6-C332-1F854523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0CA9F-7D6A-B03B-AC11-E0091E43B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572DB-0C1E-34B6-703D-DF0F2DB44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29C20-E5FC-61ED-DABD-80A855CC6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39397-5040-FFDE-E134-8013405F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61B25-25FC-A1A4-D311-89E6756B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2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281E-6AD3-89FF-5418-6A4A57A8A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78705-80F2-3F75-F06A-28913047F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DD9D5-04F6-9872-C7BD-ADE92898E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E206A-E097-A724-10B9-52AA1953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0EC25-BA6B-BDF9-0AF3-208D88A7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BE9F3-F2B2-0751-23A6-C419095A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2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6330A-090D-D7FD-50EA-21D23AC8E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E18C7-369F-A481-A52C-479612B2E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48BB-C7EC-1278-6446-647A61F2F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EA828-2944-49BC-843C-C79A59942AD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8C436-DBD9-BC75-8C79-176192DE5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FB675-247E-8DA3-4E44-9C9C5ACCF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D046C-74A5-4A84-B455-1CE23B25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4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0A25-BFF0-D9F1-B30F-0DBC7C6D2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878" y="490767"/>
            <a:ext cx="8704082" cy="385926"/>
          </a:xfrm>
        </p:spPr>
        <p:txBody>
          <a:bodyPr>
            <a:noAutofit/>
          </a:bodyPr>
          <a:lstStyle/>
          <a:p>
            <a:r>
              <a:rPr lang="en-US" sz="3600" b="1" dirty="0"/>
              <a:t>Task-1 Performance Grading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FF8302A-56EA-8743-40B8-6FE30C3C02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9591156"/>
              </p:ext>
            </p:extLst>
          </p:nvPr>
        </p:nvGraphicFramePr>
        <p:xfrm>
          <a:off x="2026763" y="1734531"/>
          <a:ext cx="7437747" cy="4062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8060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AB22-E9DE-4387-0100-E1CEB8DD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468" y="51848"/>
            <a:ext cx="6857214" cy="1473872"/>
          </a:xfrm>
        </p:spPr>
        <p:txBody>
          <a:bodyPr/>
          <a:lstStyle/>
          <a:p>
            <a:r>
              <a:rPr lang="en-US" dirty="0"/>
              <a:t>Performance Distribution Over Time (Line Graph)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D138581-E03B-3E51-0117-AC97D06551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7208599"/>
              </p:ext>
            </p:extLst>
          </p:nvPr>
        </p:nvGraphicFramePr>
        <p:xfrm>
          <a:off x="292231" y="2057400"/>
          <a:ext cx="11472421" cy="4513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730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6C752-BA1E-1448-854E-F647DE70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970961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Breakdown by Criteria (Heatmap)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6271D9-B13D-D6FE-F008-728F36C6F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252657"/>
              </p:ext>
            </p:extLst>
          </p:nvPr>
        </p:nvGraphicFramePr>
        <p:xfrm>
          <a:off x="2083324" y="1536569"/>
          <a:ext cx="7107809" cy="4640406"/>
        </p:xfrm>
        <a:graphic>
          <a:graphicData uri="http://schemas.openxmlformats.org/drawingml/2006/table">
            <a:tbl>
              <a:tblPr/>
              <a:tblGrid>
                <a:gridCol w="2346267">
                  <a:extLst>
                    <a:ext uri="{9D8B030D-6E8A-4147-A177-3AD203B41FA5}">
                      <a16:colId xmlns:a16="http://schemas.microsoft.com/office/drawing/2014/main" val="210282130"/>
                    </a:ext>
                  </a:extLst>
                </a:gridCol>
                <a:gridCol w="4761542">
                  <a:extLst>
                    <a:ext uri="{9D8B030D-6E8A-4147-A177-3AD203B41FA5}">
                      <a16:colId xmlns:a16="http://schemas.microsoft.com/office/drawing/2014/main" val="4215554594"/>
                    </a:ext>
                  </a:extLst>
                </a:gridCol>
              </a:tblGrid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Evaluation_Score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339271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044452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A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130581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68715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745269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1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386974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094003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96068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75.66666667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228849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61.33333333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923114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81059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009789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CE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481822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959568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13135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77.33333333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072307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76.16666667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97371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40619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713786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341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149845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269939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627094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640536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861167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7167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9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832176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5023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07538"/>
                  </a:ext>
                </a:extLst>
              </a:tr>
              <a:tr h="1600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71.78688525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12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55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E1DE-21D3-45C6-EB16-78D940A0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052" y="0"/>
            <a:ext cx="10515600" cy="1325563"/>
          </a:xfrm>
        </p:spPr>
        <p:txBody>
          <a:bodyPr/>
          <a:lstStyle/>
          <a:p>
            <a:r>
              <a:rPr lang="en-US" dirty="0"/>
              <a:t>Comparison of High vs. Low Performers (Stacked Bar Chart)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8E8B60F-54B2-C68F-28DE-8E56E5269A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588305"/>
              </p:ext>
            </p:extLst>
          </p:nvPr>
        </p:nvGraphicFramePr>
        <p:xfrm>
          <a:off x="471340" y="2057399"/>
          <a:ext cx="11293312" cy="4645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718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7B77-26DC-4FC4-5A37-5E7E7C53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Performance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CDC4-23B3-BFD8-9852-CB68523A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Performer (90% - 100%)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category includes Style Advisors who consistently score in the top range. They have shown excellent customer service, store ambiance, and a high level of professionalism.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Average Performer (70% - 89%)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Style Advisors in this range meet expectations but may have room for improvement in certain areas such as product knowledge or customer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Low Performer (50% - 69%)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Style Advisors have underperformed in one or more key areas, including customer service, first impressions, or store ambiance.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Bottom Performer (Below 50%)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8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15492-FDCC-F9D1-70D2-2B773D6A9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03" y="1027523"/>
            <a:ext cx="7389349" cy="52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2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2CCA-B8AE-4661-EDE4-E3703876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Average Evaluation Score by Zone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F409-D86E-99D0-7A05-D98A53C45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slide shows the </a:t>
            </a:r>
            <a:r>
              <a:rPr lang="en-US" b="1" dirty="0"/>
              <a:t>average evaluation scores</a:t>
            </a:r>
            <a:r>
              <a:rPr lang="en-US" dirty="0"/>
              <a:t> of Style Advisors across different </a:t>
            </a:r>
            <a:r>
              <a:rPr lang="en-US" b="1" dirty="0"/>
              <a:t>zones</a:t>
            </a:r>
            <a:r>
              <a:rPr lang="en-US" dirty="0"/>
              <a:t>. The performance of each zone is analyzed to identify regions where Style Advisors are performing well or need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High-Performing Zones:</a:t>
            </a:r>
            <a:r>
              <a:rPr lang="en-US" dirty="0"/>
              <a:t> Some zones consistently show </a:t>
            </a:r>
            <a:r>
              <a:rPr lang="en-US" b="1" dirty="0"/>
              <a:t>higher average scores</a:t>
            </a:r>
            <a:r>
              <a:rPr lang="en-US" dirty="0"/>
              <a:t>, indicating excellent customer service and strong performance by Style Advisors.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Low-Performing Zones:</a:t>
            </a:r>
            <a:r>
              <a:rPr lang="en-US" dirty="0"/>
              <a:t> A few regions have </a:t>
            </a:r>
            <a:r>
              <a:rPr lang="en-US" b="1" dirty="0"/>
              <a:t>lower average scores</a:t>
            </a:r>
            <a:r>
              <a:rPr lang="en-US" dirty="0"/>
              <a:t>, signaling areas that might need targeted improvement in specific criteria such as customer service or store ambiance.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Interpretation: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comparing average scores across zones, we can identify patterns and determine which regions may benefit from additional training or support.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Visual Representation: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bar chart</a:t>
            </a:r>
            <a:r>
              <a:rPr lang="en-US" dirty="0"/>
              <a:t> or </a:t>
            </a:r>
            <a:r>
              <a:rPr lang="en-US" b="1" dirty="0"/>
              <a:t>column chart</a:t>
            </a:r>
            <a:r>
              <a:rPr lang="en-US" dirty="0"/>
              <a:t> can show the average scores for each zone, making it easier to identify top performers and areas needing attention.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1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1623-2EB4-5FF2-F376-97E3DE3DC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197" y="778306"/>
            <a:ext cx="8956249" cy="1480008"/>
          </a:xfrm>
        </p:spPr>
        <p:txBody>
          <a:bodyPr/>
          <a:lstStyle/>
          <a:p>
            <a:r>
              <a:rPr lang="en-US" dirty="0"/>
              <a:t>Average Evaluation Score by Zone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79FDB3D-ECC0-7E94-19CB-1FF4D6EDF1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192794"/>
              </p:ext>
            </p:extLst>
          </p:nvPr>
        </p:nvGraphicFramePr>
        <p:xfrm>
          <a:off x="2865749" y="2215299"/>
          <a:ext cx="6928700" cy="464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C66C66-A828-43C6-10F9-20B9CD1F8ACA}"/>
              </a:ext>
            </a:extLst>
          </p:cNvPr>
          <p:cNvSpPr txBox="1"/>
          <p:nvPr/>
        </p:nvSpPr>
        <p:spPr>
          <a:xfrm>
            <a:off x="254524" y="131975"/>
            <a:ext cx="181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2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E37AB-02D6-B3B0-911E-CD3BFEB36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Percentage of High Performers by 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483E1-AAA0-8C0E-4128-D014EDB5E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slide displays the </a:t>
            </a:r>
            <a:r>
              <a:rPr lang="en-US" b="1" dirty="0"/>
              <a:t>percentage of High Performers</a:t>
            </a:r>
            <a:r>
              <a:rPr lang="en-US" dirty="0"/>
              <a:t> across different regions. It shows how many Style Advisors in each region are scoring in the </a:t>
            </a:r>
            <a:r>
              <a:rPr lang="en-US" b="1" dirty="0"/>
              <a:t>High Performer</a:t>
            </a:r>
            <a:r>
              <a:rPr lang="en-US" dirty="0"/>
              <a:t> category (90% - 100%).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Top-Performing Regions:</a:t>
            </a:r>
            <a:r>
              <a:rPr lang="en-US" dirty="0"/>
              <a:t> Some regions have a </a:t>
            </a:r>
            <a:r>
              <a:rPr lang="en-US" b="1" dirty="0"/>
              <a:t>higher percentage of High Performers</a:t>
            </a:r>
            <a:r>
              <a:rPr lang="en-US" dirty="0"/>
              <a:t>, indicating that these areas consistently produce top-quality service and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Low-Performing Regions:</a:t>
            </a:r>
            <a:r>
              <a:rPr lang="en-US" dirty="0"/>
              <a:t> In contrast, some regions may have a </a:t>
            </a:r>
            <a:r>
              <a:rPr lang="en-US" b="1" dirty="0"/>
              <a:t>lower percentage of High Performers</a:t>
            </a:r>
            <a:r>
              <a:rPr lang="en-US" dirty="0"/>
              <a:t>, pointing to areas that might need more focus or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Interpretation: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Identifying regions with the highest percentages of High Performers can highlight areas of success and serve as benchmarks for other regions.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Regions with fewer High Performers may benefit from additional training, support, or feedback to help Style Advisors improve their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Visual Representation: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pie chart</a:t>
            </a:r>
            <a:r>
              <a:rPr lang="en-US" dirty="0"/>
              <a:t> can be used to show the percentage distribution of High Performers by region, making it visually clear which regions are excelling and which are underperforming.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97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EF6D-FDCF-2132-B2EF-CDB813CD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73" y="48942"/>
            <a:ext cx="10515600" cy="1325563"/>
          </a:xfrm>
        </p:spPr>
        <p:txBody>
          <a:bodyPr/>
          <a:lstStyle/>
          <a:p>
            <a:r>
              <a:rPr lang="en-US" dirty="0"/>
              <a:t>Percentage of High Performers by Region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5906E0D-34AC-8184-2F82-52F5CE1FF8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310255"/>
              </p:ext>
            </p:extLst>
          </p:nvPr>
        </p:nvGraphicFramePr>
        <p:xfrm>
          <a:off x="3223967" y="2057400"/>
          <a:ext cx="6080289" cy="4088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957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D485-2B72-790F-3E2D-BB972907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528" y="942680"/>
            <a:ext cx="8073272" cy="748008"/>
          </a:xfrm>
        </p:spPr>
        <p:txBody>
          <a:bodyPr>
            <a:normAutofit fontScale="90000"/>
          </a:bodyPr>
          <a:lstStyle/>
          <a:p>
            <a:r>
              <a:rPr lang="en-US" dirty="0"/>
              <a:t>Average Evaluation Scores by Zone (Bar Chart)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7939293-303E-6CCC-9A27-8AB4EF4B55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068303"/>
              </p:ext>
            </p:extLst>
          </p:nvPr>
        </p:nvGraphicFramePr>
        <p:xfrm>
          <a:off x="1989056" y="2057400"/>
          <a:ext cx="7946796" cy="426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C96EE61-01D9-31AB-60EC-6A904E2FF9B3}"/>
              </a:ext>
            </a:extLst>
          </p:cNvPr>
          <p:cNvSpPr txBox="1"/>
          <p:nvPr/>
        </p:nvSpPr>
        <p:spPr>
          <a:xfrm>
            <a:off x="226243" y="197963"/>
            <a:ext cx="14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3</a:t>
            </a:r>
          </a:p>
        </p:txBody>
      </p:sp>
    </p:spTree>
    <p:extLst>
      <p:ext uri="{BB962C8B-B14F-4D97-AF65-F5344CB8AC3E}">
        <p14:creationId xmlns:p14="http://schemas.microsoft.com/office/powerpoint/2010/main" val="124542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97F9-2BCB-EEFE-983B-31A175D9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Comparison of High vs. Low Performers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5864-EEE8-AE45-98E3-1CAF0C6C4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slide provides a comparison between </a:t>
            </a:r>
            <a:r>
              <a:rPr lang="en-US" b="1" dirty="0"/>
              <a:t>High Performers</a:t>
            </a:r>
            <a:r>
              <a:rPr lang="en-US" dirty="0"/>
              <a:t> and </a:t>
            </a:r>
            <a:r>
              <a:rPr lang="en-US" b="1" dirty="0"/>
              <a:t>Low Performers</a:t>
            </a:r>
            <a:r>
              <a:rPr lang="en-US" dirty="0"/>
              <a:t> across various regions or evaluation criteria. The </a:t>
            </a:r>
            <a:r>
              <a:rPr lang="en-US" b="1" dirty="0"/>
              <a:t>stacked bar chart</a:t>
            </a:r>
            <a:r>
              <a:rPr lang="en-US" dirty="0"/>
              <a:t> visually displays the proportion of High and Low Performers in each region or category.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 Performers:</a:t>
            </a:r>
            <a:r>
              <a:rPr lang="en-US" dirty="0"/>
              <a:t> The bars representing </a:t>
            </a:r>
            <a:r>
              <a:rPr lang="en-US" b="1" dirty="0"/>
              <a:t>High Performers</a:t>
            </a:r>
            <a:r>
              <a:rPr lang="en-US" dirty="0"/>
              <a:t> show regions or areas where Style Advisors are delivering exceptional service and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 Performers:</a:t>
            </a:r>
            <a:r>
              <a:rPr lang="en-US" dirty="0"/>
              <a:t> The </a:t>
            </a:r>
            <a:r>
              <a:rPr lang="en-US" b="1" dirty="0"/>
              <a:t>Low Performer</a:t>
            </a:r>
            <a:r>
              <a:rPr lang="en-US" dirty="0"/>
              <a:t> portion of the bars highlights regions that are falling short of expectations and require further attention or intervention.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Interpretation: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higher proportion of </a:t>
            </a:r>
            <a:r>
              <a:rPr lang="en-US" b="1" dirty="0"/>
              <a:t>High Performers</a:t>
            </a:r>
            <a:r>
              <a:rPr lang="en-US" dirty="0"/>
              <a:t> in a region or category suggests successful practices that can be replicated in other regions.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higher proportion of </a:t>
            </a:r>
            <a:r>
              <a:rPr lang="en-US" b="1" dirty="0"/>
              <a:t>Low Performers</a:t>
            </a:r>
            <a:r>
              <a:rPr lang="en-US" dirty="0"/>
              <a:t> in certain regions indicates areas that need improvement, possibly through more training, support, or leadership intervention.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Actionable Insights: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Focus Areas:</a:t>
            </a:r>
            <a:r>
              <a:rPr lang="en-US" dirty="0"/>
              <a:t> Regions with a high proportion of </a:t>
            </a:r>
            <a:r>
              <a:rPr lang="en-US" b="1" dirty="0"/>
              <a:t>Low Performers</a:t>
            </a:r>
            <a:r>
              <a:rPr lang="en-US" dirty="0"/>
              <a:t> should be prioritized for targeted improvement strategies, while </a:t>
            </a:r>
            <a:r>
              <a:rPr lang="en-US" b="1" dirty="0"/>
              <a:t>High Performing</a:t>
            </a:r>
            <a:r>
              <a:rPr lang="en-US" dirty="0"/>
              <a:t> regions can be looked at for best practices.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Benchmarking:</a:t>
            </a:r>
            <a:r>
              <a:rPr lang="en-US" dirty="0"/>
              <a:t> High Performers can serve as a model for improvement in regions with more Low Performers.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Visual Representation: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stacked bar chart</a:t>
            </a:r>
            <a:r>
              <a:rPr lang="en-US" dirty="0"/>
              <a:t> will allow easy comparison of High vs. Low Performers for each region, displaying how each region is performing overall.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8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786</Words>
  <Application>Microsoft Office PowerPoint</Application>
  <PresentationFormat>Widescreen</PresentationFormat>
  <Paragraphs>117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Task-1 Performance Grading </vt:lpstr>
      <vt:lpstr>Performance Grading</vt:lpstr>
      <vt:lpstr>PowerPoint Presentation</vt:lpstr>
      <vt:lpstr>Average Evaluation Score by Zone</vt:lpstr>
      <vt:lpstr>Average Evaluation Score by Zone</vt:lpstr>
      <vt:lpstr>Percentage of High Performers by Region</vt:lpstr>
      <vt:lpstr>Percentage of High Performers by Region</vt:lpstr>
      <vt:lpstr>Average Evaluation Scores by Zone (Bar Chart)</vt:lpstr>
      <vt:lpstr>Comparison of High vs. Low Performers</vt:lpstr>
      <vt:lpstr>Performance Distribution Over Time (Line Graph)</vt:lpstr>
      <vt:lpstr>Performance Breakdown by Criteria (Heatmap)</vt:lpstr>
      <vt:lpstr>Comparison of High vs. Low Performers (Stacked Bar Chart)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Akshat ganwani</dc:creator>
  <cp:lastModifiedBy>Akshat ganwani</cp:lastModifiedBy>
  <cp:revision>3</cp:revision>
  <dcterms:created xsi:type="dcterms:W3CDTF">2024-12-05T07:08:16Z</dcterms:created>
  <dcterms:modified xsi:type="dcterms:W3CDTF">2024-12-05T09:24:06Z</dcterms:modified>
</cp:coreProperties>
</file>